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32" r:id="rId1"/>
  </p:sldMasterIdLst>
  <p:notesMasterIdLst>
    <p:notesMasterId r:id="rId13"/>
  </p:notesMasterIdLst>
  <p:sldIdLst>
    <p:sldId id="256" r:id="rId2"/>
    <p:sldId id="298" r:id="rId3"/>
    <p:sldId id="305" r:id="rId4"/>
    <p:sldId id="299" r:id="rId5"/>
    <p:sldId id="300" r:id="rId6"/>
    <p:sldId id="301" r:id="rId7"/>
    <p:sldId id="302" r:id="rId8"/>
    <p:sldId id="303" r:id="rId9"/>
    <p:sldId id="304" r:id="rId10"/>
    <p:sldId id="297" r:id="rId11"/>
    <p:sldId id="265" r:id="rId12"/>
  </p:sldIdLst>
  <p:sldSz cx="9144000" cy="6858000" type="screen4x3"/>
  <p:notesSz cx="6858000" cy="9947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15620"/>
    <p:restoredTop sz="94660"/>
  </p:normalViewPr>
  <p:slideViewPr>
    <p:cSldViewPr>
      <p:cViewPr>
        <p:scale>
          <a:sx n="100" d="100"/>
          <a:sy n="100" d="100"/>
        </p:scale>
        <p:origin x="-282" y="60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7364"/>
          </a:xfrm>
          <a:prstGeom prst="rect">
            <a:avLst/>
          </a:prstGeom>
        </p:spPr>
        <p:txBody>
          <a:bodyPr vert="horz" lIns="91440" tIns="45720" rIns="91440" bIns="45720" rtlCol="0"/>
          <a:lstStyle>
            <a:lvl1pPr algn="r">
              <a:defRPr sz="1200"/>
            </a:lvl1pPr>
          </a:lstStyle>
          <a:p>
            <a:fld id="{26417F1B-485A-4DE2-AF26-3095EDB5FC99}" type="datetimeFigureOut">
              <a:rPr lang="en-US" smtClean="0"/>
              <a:pPr/>
              <a:t>4/25/2019</a:t>
            </a:fld>
            <a:endParaRPr lang="en-US"/>
          </a:p>
        </p:txBody>
      </p:sp>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24956"/>
            <a:ext cx="5486400" cy="447627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a:defRPr sz="1200"/>
            </a:lvl1pPr>
          </a:lstStyle>
          <a:p>
            <a:fld id="{35D4F941-007A-483A-81DA-72F1797F48E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C6537D3-95E5-46BE-A7EF-BAE33423E339}" type="datetimeFigureOut">
              <a:rPr lang="en-US" smtClean="0"/>
              <a:pPr/>
              <a:t>4/25/2019</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254A281-B7D8-485F-939D-44ED33C9751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6537D3-95E5-46BE-A7EF-BAE33423E339}" type="datetimeFigureOut">
              <a:rPr lang="en-US" smtClean="0"/>
              <a:pPr/>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54A281-B7D8-485F-939D-44ED33C975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3C6537D3-95E5-46BE-A7EF-BAE33423E339}" type="datetimeFigureOut">
              <a:rPr lang="en-US" smtClean="0"/>
              <a:pPr/>
              <a:t>4/25/2019</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3254A281-B7D8-485F-939D-44ED33C9751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C6537D3-95E5-46BE-A7EF-BAE33423E339}" type="datetimeFigureOut">
              <a:rPr lang="en-US" smtClean="0"/>
              <a:pPr/>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C6537D3-95E5-46BE-A7EF-BAE33423E339}" type="datetimeFigureOut">
              <a:rPr lang="en-US" smtClean="0"/>
              <a:pPr/>
              <a:t>4/25/2019</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254A281-B7D8-485F-939D-44ED33C97518}"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3C6537D3-95E5-46BE-A7EF-BAE33423E339}" type="datetimeFigureOut">
              <a:rPr lang="en-US" smtClean="0"/>
              <a:pPr/>
              <a:t>4/25/2019</a:t>
            </a:fld>
            <a:endParaRPr lang="en-US"/>
          </a:p>
        </p:txBody>
      </p:sp>
      <p:sp>
        <p:nvSpPr>
          <p:cNvPr id="10" name="Slide Number Placeholder 9"/>
          <p:cNvSpPr>
            <a:spLocks noGrp="1"/>
          </p:cNvSpPr>
          <p:nvPr>
            <p:ph type="sldNum" sz="quarter" idx="16"/>
          </p:nvPr>
        </p:nvSpPr>
        <p:spPr/>
        <p:txBody>
          <a:bodyPr rtlCol="0"/>
          <a:lstStyle/>
          <a:p>
            <a:fld id="{3254A281-B7D8-485F-939D-44ED33C97518}"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3C6537D3-95E5-46BE-A7EF-BAE33423E339}" type="datetimeFigureOut">
              <a:rPr lang="en-US" smtClean="0"/>
              <a:pPr/>
              <a:t>4/25/2019</a:t>
            </a:fld>
            <a:endParaRPr lang="en-US"/>
          </a:p>
        </p:txBody>
      </p:sp>
      <p:sp>
        <p:nvSpPr>
          <p:cNvPr id="12" name="Slide Number Placeholder 11"/>
          <p:cNvSpPr>
            <a:spLocks noGrp="1"/>
          </p:cNvSpPr>
          <p:nvPr>
            <p:ph type="sldNum" sz="quarter" idx="16"/>
          </p:nvPr>
        </p:nvSpPr>
        <p:spPr/>
        <p:txBody>
          <a:bodyPr rtlCol="0"/>
          <a:lstStyle/>
          <a:p>
            <a:fld id="{3254A281-B7D8-485F-939D-44ED33C97518}"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C6537D3-95E5-46BE-A7EF-BAE33423E339}" type="datetimeFigureOut">
              <a:rPr lang="en-US" smtClean="0"/>
              <a:pPr/>
              <a:t>4/25/2019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6537D3-95E5-46BE-A7EF-BAE33423E339}" type="datetimeFigureOut">
              <a:rPr lang="en-US" smtClean="0"/>
              <a:pPr/>
              <a:t>4/25/2019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254A281-B7D8-485F-939D-44ED33C975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C6537D3-95E5-46BE-A7EF-BAE33423E339}" type="datetimeFigureOut">
              <a:rPr lang="en-US" smtClean="0"/>
              <a:pPr/>
              <a:t>4/25/2019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3C6537D3-95E5-46BE-A7EF-BAE33423E339}" type="datetimeFigureOut">
              <a:rPr lang="en-US" smtClean="0"/>
              <a:pPr/>
              <a:t>4/25/2019</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254A281-B7D8-485F-939D-44ED33C97518}"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C6537D3-95E5-46BE-A7EF-BAE33423E339}" type="datetimeFigureOut">
              <a:rPr lang="en-US" smtClean="0"/>
              <a:pPr/>
              <a:t>4/25/2019</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254A281-B7D8-485F-939D-44ED33C9751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514600"/>
            <a:ext cx="8458200" cy="533400"/>
          </a:xfrm>
        </p:spPr>
        <p:txBody>
          <a:bodyPr>
            <a:normAutofit/>
          </a:bodyPr>
          <a:lstStyle/>
          <a:p>
            <a:pPr lvl="0"/>
            <a:r>
              <a:rPr lang="sr-Latn-BA" sz="2400" dirty="0" smtClean="0"/>
              <a:t>analiza TROŠKOVA</a:t>
            </a:r>
            <a:endParaRPr lang="en-US" sz="2400" dirty="0"/>
          </a:p>
        </p:txBody>
      </p:sp>
      <p:sp>
        <p:nvSpPr>
          <p:cNvPr id="3" name="Subtitle 2"/>
          <p:cNvSpPr>
            <a:spLocks noGrp="1"/>
          </p:cNvSpPr>
          <p:nvPr>
            <p:ph type="subTitle" idx="1"/>
          </p:nvPr>
        </p:nvSpPr>
        <p:spPr>
          <a:xfrm>
            <a:off x="533400" y="3352800"/>
            <a:ext cx="8010378" cy="2362200"/>
          </a:xfrm>
        </p:spPr>
        <p:txBody>
          <a:bodyPr>
            <a:normAutofit/>
          </a:bodyPr>
          <a:lstStyle/>
          <a:p>
            <a:r>
              <a:rPr lang="en-US" b="1" dirty="0" smtClean="0"/>
              <a:t> </a:t>
            </a:r>
            <a:r>
              <a:rPr lang="sr-Latn-CS" sz="1600" dirty="0" smtClean="0"/>
              <a:t>NAZIV PREDMETA:  	EKONOMIJA U ZDRAVSTVU</a:t>
            </a:r>
            <a:r>
              <a:rPr lang="en-US" sz="1600" dirty="0" smtClean="0"/>
              <a:t/>
            </a:r>
            <a:br>
              <a:rPr lang="en-US" sz="1600" dirty="0" smtClean="0"/>
            </a:br>
            <a:r>
              <a:rPr lang="sr-Latn-RS" sz="1600" dirty="0" smtClean="0"/>
              <a:t> PREDAVANJA BR. 8</a:t>
            </a:r>
            <a:r>
              <a:rPr lang="sr-Latn-CS" sz="1600" dirty="0" smtClean="0"/>
              <a:t> 	</a:t>
            </a:r>
            <a:br>
              <a:rPr lang="sr-Latn-CS" sz="1600" dirty="0" smtClean="0"/>
            </a:br>
            <a:r>
              <a:rPr lang="sr-Latn-CS" sz="1600" dirty="0" smtClean="0"/>
              <a:t> NASTAVNA JEDINICA:  ANALIZA TROŠKOVA</a:t>
            </a:r>
          </a:p>
          <a:p>
            <a:r>
              <a:rPr lang="sr-Latn-CS" sz="1600" dirty="0" smtClean="0"/>
              <a:t> TEMATSKE JEDINICE: 	</a:t>
            </a:r>
            <a:r>
              <a:rPr lang="fr-FR" sz="1600" dirty="0" smtClean="0"/>
              <a:t> •</a:t>
            </a:r>
            <a:r>
              <a:rPr lang="sr-Latn-BA" sz="1600" dirty="0" smtClean="0"/>
              <a:t> ODNOSI IZMEĐU TROŠKOVA</a:t>
            </a:r>
            <a:r>
              <a:rPr lang="sr-Latn-RS" sz="1600" dirty="0" smtClean="0"/>
              <a:t> </a:t>
            </a:r>
          </a:p>
          <a:p>
            <a:r>
              <a:rPr lang="sr-Latn-RS" sz="1600" dirty="0" smtClean="0"/>
              <a:t>                                  </a:t>
            </a:r>
            <a:r>
              <a:rPr lang="fr-FR" sz="1600" dirty="0" smtClean="0"/>
              <a:t>•</a:t>
            </a:r>
            <a:r>
              <a:rPr lang="sr-Latn-BA" sz="1600" dirty="0" smtClean="0"/>
              <a:t> UPRAVLJANJE TROŠKOVIMA</a:t>
            </a:r>
            <a:r>
              <a:rPr lang="en-US" sz="1600" dirty="0" smtClean="0"/>
              <a:t/>
            </a:r>
            <a:br>
              <a:rPr lang="en-US" sz="1600" dirty="0" smtClean="0"/>
            </a:br>
            <a:r>
              <a:rPr lang="sr-Latn-RS" sz="1600" dirty="0" smtClean="0"/>
              <a:t>                                  </a:t>
            </a:r>
            <a:r>
              <a:rPr lang="ru-RU" sz="1600" dirty="0" smtClean="0"/>
              <a:t> </a:t>
            </a:r>
            <a:r>
              <a:rPr lang="sr-Latn-CS" sz="1600" dirty="0" smtClean="0"/>
              <a:t/>
            </a:r>
            <a:br>
              <a:rPr lang="sr-Latn-CS" sz="1600" dirty="0" smtClean="0"/>
            </a:br>
            <a:r>
              <a:rPr lang="sr-Latn-RS" sz="1600" dirty="0" smtClean="0"/>
              <a:t>PRIPREMILA</a:t>
            </a:r>
            <a:r>
              <a:rPr lang="sr-Latn-CS" sz="1600" dirty="0" smtClean="0"/>
              <a:t>: 	PROF. DR MILENA JAKŠIĆ</a:t>
            </a:r>
            <a:endParaRPr lang="en-US" sz="1600" dirty="0"/>
          </a:p>
        </p:txBody>
      </p:sp>
      <p:sp>
        <p:nvSpPr>
          <p:cNvPr id="4" name="Rectangle 3"/>
          <p:cNvSpPr/>
          <p:nvPr/>
        </p:nvSpPr>
        <p:spPr>
          <a:xfrm>
            <a:off x="2438400" y="6620412"/>
            <a:ext cx="6705600" cy="646331"/>
          </a:xfrm>
          <a:prstGeom prst="rect">
            <a:avLst/>
          </a:prstGeom>
        </p:spPr>
        <p:txBody>
          <a:bodyPr wrap="square">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b="1" dirty="0">
              <a:solidFill>
                <a:srgbClr val="000000"/>
              </a:solidFill>
            </a:endParaRPr>
          </a:p>
        </p:txBody>
      </p:sp>
      <p:pic>
        <p:nvPicPr>
          <p:cNvPr id="8" name="Picture 12" descr="memo grb copy"/>
          <p:cNvPicPr>
            <a:picLocks noChangeAspect="1" noChangeArrowheads="1"/>
          </p:cNvPicPr>
          <p:nvPr/>
        </p:nvPicPr>
        <p:blipFill>
          <a:blip r:embed="rId2" cstate="print"/>
          <a:srcRect/>
          <a:stretch>
            <a:fillRect/>
          </a:stretch>
        </p:blipFill>
        <p:spPr bwMode="auto">
          <a:xfrm>
            <a:off x="0" y="0"/>
            <a:ext cx="9144000" cy="175154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BA" dirty="0" smtClean="0"/>
              <a:t>k</a:t>
            </a:r>
            <a:endParaRPr lang="en-US" dirty="0"/>
          </a:p>
        </p:txBody>
      </p:sp>
      <p:sp>
        <p:nvSpPr>
          <p:cNvPr id="3" name="Content Placeholder 2"/>
          <p:cNvSpPr>
            <a:spLocks noGrp="1"/>
          </p:cNvSpPr>
          <p:nvPr>
            <p:ph sz="quarter" idx="1"/>
          </p:nvPr>
        </p:nvSpPr>
        <p:spPr>
          <a:xfrm>
            <a:off x="612648" y="1600200"/>
            <a:ext cx="8153400" cy="4953000"/>
          </a:xfrm>
        </p:spPr>
        <p:txBody>
          <a:bodyPr>
            <a:normAutofit/>
          </a:bodyPr>
          <a:lstStyle/>
          <a:p>
            <a:pPr algn="just"/>
            <a:r>
              <a:rPr lang="sr-Latn-BA" dirty="0" smtClean="0"/>
              <a:t>Kako vidite moguće pravce unapređenja efikasnosti sistema zdravstvene zaštite?</a:t>
            </a:r>
          </a:p>
          <a:p>
            <a:pPr algn="just"/>
            <a:r>
              <a:rPr lang="sr-Latn-BA" dirty="0" smtClean="0"/>
              <a:t>Šta podrazumevate pod kvalitetom zdravstvenih usluga ili kvalitetom zdravstvene zaštite?</a:t>
            </a:r>
          </a:p>
          <a:p>
            <a:pPr algn="just"/>
            <a:r>
              <a:rPr lang="sr-Latn-BA" dirty="0" smtClean="0"/>
              <a:t>S </a:t>
            </a:r>
            <a:r>
              <a:rPr lang="sr-Latn-BA" smtClean="0"/>
              <a:t>obzirom na to da </a:t>
            </a:r>
            <a:r>
              <a:rPr lang="sr-Latn-BA" dirty="0" smtClean="0"/>
              <a:t>uprava ustanove predvodi inicijativu za unapređenje kvaliteta, kako podstičete implementaciju unutrašnjeg sistema poboljšanja kvaliteta u vašoj ustanovi?</a:t>
            </a:r>
          </a:p>
          <a:p>
            <a:pPr algn="just"/>
            <a:r>
              <a:rPr lang="sr-Latn-BA" dirty="0" smtClean="0"/>
              <a:t>Na koji način upravljate troškovima u Vašoj zdravstvenoj ustanovi?</a:t>
            </a:r>
          </a:p>
          <a:p>
            <a:pPr algn="just"/>
            <a:endParaRPr lang="sr-Latn-BA" dirty="0" smtClean="0"/>
          </a:p>
          <a:p>
            <a:endParaRPr lang="sr-Latn-BA" dirty="0" smtClean="0"/>
          </a:p>
          <a:p>
            <a:endParaRPr lang="en-US" dirty="0"/>
          </a:p>
        </p:txBody>
      </p:sp>
      <p:pic>
        <p:nvPicPr>
          <p:cNvPr id="4" name="Picture 2" descr="D:\Korisnik\Desktop\images 3.jpg"/>
          <p:cNvPicPr>
            <a:picLocks noChangeAspect="1" noChangeArrowheads="1"/>
          </p:cNvPicPr>
          <p:nvPr/>
        </p:nvPicPr>
        <p:blipFill>
          <a:blip r:embed="rId2" cstate="print"/>
          <a:srcRect/>
          <a:stretch>
            <a:fillRect/>
          </a:stretch>
        </p:blipFill>
        <p:spPr bwMode="auto">
          <a:xfrm>
            <a:off x="533401" y="228600"/>
            <a:ext cx="4572000" cy="9906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152400" y="1600200"/>
            <a:ext cx="8613648" cy="4876800"/>
          </a:xfrm>
        </p:spPr>
        <p:txBody>
          <a:bodyPr>
            <a:normAutofit/>
          </a:bodyPr>
          <a:lstStyle/>
          <a:p>
            <a:pPr>
              <a:buNone/>
            </a:pPr>
            <a:endParaRPr lang="en-US" dirty="0" smtClean="0"/>
          </a:p>
          <a:p>
            <a:pPr>
              <a:buNone/>
            </a:pPr>
            <a:endParaRPr lang="en-US" dirty="0" smtClean="0"/>
          </a:p>
          <a:p>
            <a:pPr>
              <a:buNone/>
            </a:pPr>
            <a:r>
              <a:rPr lang="en-US" sz="4000" b="1" dirty="0" smtClean="0"/>
              <a:t>             </a:t>
            </a:r>
            <a:r>
              <a:rPr lang="sr-Latn-RS" sz="4000" b="1" dirty="0" smtClean="0"/>
              <a:t>HVALA NA PAŽNJI</a:t>
            </a:r>
            <a:endParaRPr lang="sr-Latn-RS" sz="2800" b="1" dirty="0" smtClean="0"/>
          </a:p>
          <a:p>
            <a:pPr>
              <a:buNone/>
            </a:pPr>
            <a:endParaRPr lang="en-US" sz="4000" b="1" dirty="0"/>
          </a:p>
          <a:p>
            <a:pPr>
              <a:buNone/>
            </a:pPr>
            <a:r>
              <a:rPr lang="sr-Latn-RS" sz="4000" b="1" dirty="0" smtClean="0"/>
              <a:t>                 </a:t>
            </a:r>
            <a:endParaRPr lang="en-US" sz="2000" i="1" dirty="0"/>
          </a:p>
        </p:txBody>
      </p:sp>
      <p:pic>
        <p:nvPicPr>
          <p:cNvPr id="4" name="Picture 4" descr="Сродна слика"/>
          <p:cNvPicPr>
            <a:picLocks noChangeAspect="1" noChangeArrowheads="1"/>
          </p:cNvPicPr>
          <p:nvPr/>
        </p:nvPicPr>
        <p:blipFill>
          <a:blip r:embed="rId2" cstate="print"/>
          <a:srcRect/>
          <a:stretch>
            <a:fillRect/>
          </a:stretch>
        </p:blipFill>
        <p:spPr bwMode="auto">
          <a:xfrm>
            <a:off x="2895600" y="3581400"/>
            <a:ext cx="2895600" cy="289905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000" dirty="0" smtClean="0"/>
              <a:t>ODNOSI IZMEĐU TROŠKOVA</a:t>
            </a:r>
            <a:endParaRPr lang="en-US" sz="2000" dirty="0"/>
          </a:p>
        </p:txBody>
      </p:sp>
      <p:sp>
        <p:nvSpPr>
          <p:cNvPr id="3" name="Content Placeholder 2"/>
          <p:cNvSpPr>
            <a:spLocks noGrp="1"/>
          </p:cNvSpPr>
          <p:nvPr>
            <p:ph sz="quarter" idx="1"/>
          </p:nvPr>
        </p:nvSpPr>
        <p:spPr/>
        <p:txBody>
          <a:bodyPr>
            <a:normAutofit fontScale="92500" lnSpcReduction="10000"/>
          </a:bodyPr>
          <a:lstStyle/>
          <a:p>
            <a:pPr algn="just"/>
            <a:r>
              <a:rPr lang="sr-Latn-BA" dirty="0" smtClean="0"/>
              <a:t>Kada je granični trošak ispod prosečnog troška on vuče prosečni trošak nadole.</a:t>
            </a:r>
          </a:p>
          <a:p>
            <a:pPr algn="just"/>
            <a:r>
              <a:rPr lang="sr-Latn-BA" dirty="0" smtClean="0"/>
              <a:t>Kada je granični trošak iznad prosečnog troška on vuče prosečni trošak nagore.</a:t>
            </a:r>
          </a:p>
          <a:p>
            <a:pPr algn="just"/>
            <a:r>
              <a:rPr lang="sr-Latn-BA" dirty="0" smtClean="0"/>
              <a:t>Kada je granični trošak jednak prosečnom trošku, prosečni trošak niti raste niti pada i nalazi se u svom minimumu. </a:t>
            </a:r>
          </a:p>
          <a:p>
            <a:pPr algn="just"/>
            <a:r>
              <a:rPr lang="sr-Latn-BA" dirty="0" smtClean="0"/>
              <a:t>Poslednje rečeno predstavlja ključni odnos, a on znači da bi preduzeće koje traži najniže troškove proizvodnje trebalo da pronađe nivo proizvodnje pri kojoj su granični troškovi jednaki prosečnim troškovima.</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descr="C:\Users\toshiba\Desktop\a-The-average-fixed-costs-AFC-curve-is-downward-sloping-because-fixed-costs-are.png"/>
          <p:cNvPicPr>
            <a:picLocks noGrp="1" noChangeAspect="1" noChangeArrowheads="1"/>
          </p:cNvPicPr>
          <p:nvPr>
            <p:ph sz="quarter" idx="1"/>
          </p:nvPr>
        </p:nvPicPr>
        <p:blipFill>
          <a:blip r:embed="rId2"/>
          <a:srcRect/>
          <a:stretch>
            <a:fillRect/>
          </a:stretch>
        </p:blipFill>
        <p:spPr bwMode="auto">
          <a:xfrm>
            <a:off x="914400" y="1676401"/>
            <a:ext cx="6019800" cy="415766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85000" lnSpcReduction="10000"/>
          </a:bodyPr>
          <a:lstStyle/>
          <a:p>
            <a:r>
              <a:rPr lang="sr-Latn-BA" dirty="0" smtClean="0"/>
              <a:t>Zašto je to tako? </a:t>
            </a:r>
          </a:p>
          <a:p>
            <a:pPr algn="just"/>
            <a:r>
              <a:rPr lang="sr-Latn-BA" dirty="0" smtClean="0"/>
              <a:t>Naime, ako je granični trošak ispod prosečnog troška, poslednja proizvedena jedinica košta manje od prosečnog troška svih prethodno proizvedenih jedinica. Ako su poslednji jedinični troškovi manji od prethodnih, novi prosečni trošak mora biti niži od starog, tako da prosečni trošak mora da opada.</a:t>
            </a:r>
          </a:p>
          <a:p>
            <a:pPr algn="just"/>
            <a:r>
              <a:rPr lang="sr-Latn-BA" dirty="0" smtClean="0"/>
              <a:t>S druge strane, ako je granični trošak iznad prosečnog troška, poslednja proizvedena jedinica košta više od prosečnog troška prethodnih jedinica, tako da novi prosečni trošak mora da bude viši od starog prosečnog troška. Shodno navedenom prosečni trošak mora da raste.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92500" lnSpcReduction="20000"/>
          </a:bodyPr>
          <a:lstStyle/>
          <a:p>
            <a:pPr algn="just"/>
            <a:r>
              <a:rPr lang="sr-Latn-BA" dirty="0" smtClean="0"/>
              <a:t>Odnos između zakona produktivnosti i krivih troškova može se sumirati na sledeći način:</a:t>
            </a:r>
          </a:p>
          <a:p>
            <a:pPr algn="just">
              <a:buFont typeface="Wingdings" pitchFamily="2" charset="2"/>
              <a:buChar char="Ø"/>
            </a:pPr>
            <a:r>
              <a:rPr lang="sr-Latn-BA" dirty="0" smtClean="0"/>
              <a:t>Kratkoročno, kada su faktori poput kapitala fiksni, varijabilni faktori pokazuju početnu fazu rastućeg graničnog proizvoda, posle koje će slediti opadajući granični proizvod. Odgovarajuće krive troškova pokazuju početnu fazu opadajučih graničnih troškova, posle koje slede rastući granični troškovi.</a:t>
            </a:r>
          </a:p>
          <a:p>
            <a:pPr algn="just">
              <a:buFont typeface="Wingdings" pitchFamily="2" charset="2"/>
              <a:buChar char="Ø"/>
            </a:pPr>
            <a:r>
              <a:rPr lang="sr-Latn-BA" dirty="0" smtClean="0"/>
              <a:t>U zoni rastućih prinosa granični proizvod raste, a granični trošak opada.</a:t>
            </a:r>
          </a:p>
          <a:p>
            <a:pPr algn="just">
              <a:buFont typeface="Wingdings" pitchFamily="2" charset="2"/>
              <a:buChar char="Ø"/>
            </a:pPr>
            <a:r>
              <a:rPr lang="sr-Latn-BA" dirty="0" smtClean="0"/>
              <a:t>U zoni opadajućih prinosa </a:t>
            </a:r>
            <a:r>
              <a:rPr lang="sr-Latn-BA" dirty="0" smtClean="0"/>
              <a:t>granični </a:t>
            </a:r>
            <a:r>
              <a:rPr lang="sr-Latn-BA" dirty="0" smtClean="0"/>
              <a:t>proizvod opada, a granični trošak raste.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92500"/>
          </a:bodyPr>
          <a:lstStyle/>
          <a:p>
            <a:pPr algn="just"/>
            <a:r>
              <a:rPr lang="sr-Latn-BA" b="1" dirty="0" smtClean="0"/>
              <a:t>Pravilo najmanjeg troška </a:t>
            </a:r>
            <a:r>
              <a:rPr lang="sr-Latn-BA" dirty="0" smtClean="0"/>
              <a:t>– da bi se dati nivo proizvodnje proizveo uz najmanji trošak, preduzeće bi trebalo da kupuje inpute sve dok se ne izjednače granični proizvodi po novčanoj jedinici za svaki input.</a:t>
            </a:r>
          </a:p>
          <a:p>
            <a:pPr algn="just"/>
            <a:r>
              <a:rPr lang="sr-Latn-BA" b="1" dirty="0" smtClean="0"/>
              <a:t>Pravilo supstitucije </a:t>
            </a:r>
            <a:r>
              <a:rPr lang="sr-Latn-BA" dirty="0" smtClean="0"/>
              <a:t>– ako cena jednog faktora padne, a cena svih drugih faktora ostane nepromenjena, preduzeće će imati prednosti od supstitucije sada jeftinijeg faktora za ostale faktore sve dok granični proizvod po novčanoj jedinici ne bude jednak za sve inpute.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000" dirty="0" smtClean="0"/>
              <a:t>UPRAVLJANJE TROŠKOVIMA NA PRIMERIMA ZDRAVSTVENIH USTANOVA</a:t>
            </a:r>
            <a:endParaRPr lang="en-US" sz="2000" dirty="0"/>
          </a:p>
        </p:txBody>
      </p:sp>
      <p:sp>
        <p:nvSpPr>
          <p:cNvPr id="3" name="Content Placeholder 2"/>
          <p:cNvSpPr>
            <a:spLocks noGrp="1"/>
          </p:cNvSpPr>
          <p:nvPr>
            <p:ph sz="quarter" idx="1"/>
          </p:nvPr>
        </p:nvSpPr>
        <p:spPr/>
        <p:txBody>
          <a:bodyPr>
            <a:normAutofit lnSpcReduction="10000"/>
          </a:bodyPr>
          <a:lstStyle/>
          <a:p>
            <a:pPr algn="just"/>
            <a:r>
              <a:rPr lang="en-US" dirty="0" err="1" smtClean="0"/>
              <a:t>Reforma</a:t>
            </a:r>
            <a:r>
              <a:rPr lang="en-US" dirty="0" smtClean="0"/>
              <a:t> </a:t>
            </a:r>
            <a:r>
              <a:rPr lang="en-US" dirty="0" err="1" smtClean="0"/>
              <a:t>zdravstvenog</a:t>
            </a:r>
            <a:r>
              <a:rPr lang="en-US" dirty="0" smtClean="0"/>
              <a:t> </a:t>
            </a:r>
            <a:r>
              <a:rPr lang="en-US" dirty="0" err="1" smtClean="0"/>
              <a:t>sistema</a:t>
            </a:r>
            <a:r>
              <a:rPr lang="en-US" dirty="0" smtClean="0"/>
              <a:t>, </a:t>
            </a:r>
            <a:r>
              <a:rPr lang="en-US" dirty="0" err="1" smtClean="0"/>
              <a:t>usmerena</a:t>
            </a:r>
            <a:r>
              <a:rPr lang="en-US" dirty="0" smtClean="0"/>
              <a:t> ka </a:t>
            </a:r>
            <a:r>
              <a:rPr lang="en-US" dirty="0" err="1" smtClean="0"/>
              <a:t>poboljšanju</a:t>
            </a:r>
            <a:r>
              <a:rPr lang="en-US" dirty="0" smtClean="0"/>
              <a:t> </a:t>
            </a:r>
            <a:r>
              <a:rPr lang="en-US" dirty="0" err="1" smtClean="0"/>
              <a:t>performansi</a:t>
            </a:r>
            <a:r>
              <a:rPr lang="en-US" dirty="0" smtClean="0"/>
              <a:t> </a:t>
            </a:r>
            <a:r>
              <a:rPr lang="en-US" dirty="0" err="1" smtClean="0"/>
              <a:t>sistema</a:t>
            </a:r>
            <a:r>
              <a:rPr lang="en-US" dirty="0" smtClean="0"/>
              <a:t>, </a:t>
            </a:r>
            <a:r>
              <a:rPr lang="en-US" dirty="0" err="1" smtClean="0"/>
              <a:t>želi</a:t>
            </a:r>
            <a:r>
              <a:rPr lang="en-US" dirty="0" smtClean="0"/>
              <a:t> </a:t>
            </a:r>
            <a:r>
              <a:rPr lang="en-US" dirty="0" err="1" smtClean="0"/>
              <a:t>da</a:t>
            </a:r>
            <a:r>
              <a:rPr lang="en-US" dirty="0" smtClean="0"/>
              <a:t> </a:t>
            </a:r>
            <a:r>
              <a:rPr lang="en-US" dirty="0" err="1" smtClean="0"/>
              <a:t>postigne</a:t>
            </a:r>
            <a:r>
              <a:rPr lang="en-US" dirty="0" smtClean="0"/>
              <a:t> </a:t>
            </a:r>
            <a:r>
              <a:rPr lang="en-US" dirty="0" err="1" smtClean="0"/>
              <a:t>četiri</a:t>
            </a:r>
            <a:r>
              <a:rPr lang="en-US" dirty="0" smtClean="0"/>
              <a:t> </a:t>
            </a:r>
            <a:r>
              <a:rPr lang="en-US" dirty="0" err="1" smtClean="0"/>
              <a:t>opšta</a:t>
            </a:r>
            <a:r>
              <a:rPr lang="en-US" dirty="0" smtClean="0"/>
              <a:t> </a:t>
            </a:r>
            <a:r>
              <a:rPr lang="en-US" dirty="0" err="1" smtClean="0"/>
              <a:t>cilja</a:t>
            </a:r>
            <a:r>
              <a:rPr lang="en-US" dirty="0" smtClean="0"/>
              <a:t>: </a:t>
            </a:r>
            <a:endParaRPr lang="sr-Latn-BA" dirty="0" smtClean="0"/>
          </a:p>
          <a:p>
            <a:pPr algn="just">
              <a:buFont typeface="Wingdings" pitchFamily="2" charset="2"/>
              <a:buChar char="Ø"/>
            </a:pPr>
            <a:r>
              <a:rPr lang="en-US" dirty="0" err="1" smtClean="0"/>
              <a:t>poboljšanje</a:t>
            </a:r>
            <a:r>
              <a:rPr lang="en-US" dirty="0" smtClean="0"/>
              <a:t> </a:t>
            </a:r>
            <a:r>
              <a:rPr lang="en-US" dirty="0" err="1" smtClean="0"/>
              <a:t>zdravstvenog</a:t>
            </a:r>
            <a:r>
              <a:rPr lang="en-US" dirty="0" smtClean="0"/>
              <a:t> </a:t>
            </a:r>
            <a:r>
              <a:rPr lang="en-US" dirty="0" err="1" smtClean="0"/>
              <a:t>stanja</a:t>
            </a:r>
            <a:r>
              <a:rPr lang="en-US" dirty="0" smtClean="0"/>
              <a:t> </a:t>
            </a:r>
            <a:r>
              <a:rPr lang="en-US" dirty="0" err="1" smtClean="0"/>
              <a:t>stanovništva</a:t>
            </a:r>
            <a:r>
              <a:rPr lang="en-US" dirty="0" smtClean="0"/>
              <a:t>; </a:t>
            </a:r>
            <a:endParaRPr lang="sr-Latn-BA" dirty="0" smtClean="0"/>
          </a:p>
          <a:p>
            <a:pPr algn="just">
              <a:buFont typeface="Wingdings" pitchFamily="2" charset="2"/>
              <a:buChar char="Ø"/>
            </a:pPr>
            <a:r>
              <a:rPr lang="en-US" dirty="0" err="1" smtClean="0"/>
              <a:t>smanjenje</a:t>
            </a:r>
            <a:r>
              <a:rPr lang="en-US" dirty="0" smtClean="0"/>
              <a:t> </a:t>
            </a:r>
            <a:r>
              <a:rPr lang="en-US" dirty="0" err="1" smtClean="0"/>
              <a:t>troškova</a:t>
            </a:r>
            <a:r>
              <a:rPr lang="en-US" dirty="0" smtClean="0"/>
              <a:t> </a:t>
            </a:r>
            <a:r>
              <a:rPr lang="en-US" dirty="0" err="1" smtClean="0"/>
              <a:t>putem</a:t>
            </a:r>
            <a:r>
              <a:rPr lang="en-US" dirty="0" smtClean="0"/>
              <a:t> </a:t>
            </a:r>
            <a:r>
              <a:rPr lang="en-US" dirty="0" err="1" smtClean="0"/>
              <a:t>porasta</a:t>
            </a:r>
            <a:r>
              <a:rPr lang="en-US" dirty="0" smtClean="0"/>
              <a:t> </a:t>
            </a:r>
            <a:r>
              <a:rPr lang="en-US" dirty="0" err="1" smtClean="0"/>
              <a:t>efikasnosti</a:t>
            </a:r>
            <a:r>
              <a:rPr lang="en-US" dirty="0" smtClean="0"/>
              <a:t> </a:t>
            </a:r>
            <a:r>
              <a:rPr lang="en-US" dirty="0" err="1" smtClean="0"/>
              <a:t>pružanja</a:t>
            </a:r>
            <a:r>
              <a:rPr lang="en-US" dirty="0" smtClean="0"/>
              <a:t> </a:t>
            </a:r>
            <a:r>
              <a:rPr lang="en-US" dirty="0" err="1" smtClean="0"/>
              <a:t>zdravstvene</a:t>
            </a:r>
            <a:r>
              <a:rPr lang="en-US" dirty="0" smtClean="0"/>
              <a:t> </a:t>
            </a:r>
            <a:r>
              <a:rPr lang="en-US" dirty="0" err="1" smtClean="0"/>
              <a:t>zaštite</a:t>
            </a:r>
            <a:r>
              <a:rPr lang="en-US" dirty="0" smtClean="0"/>
              <a:t>; </a:t>
            </a:r>
            <a:endParaRPr lang="sr-Latn-BA" dirty="0" smtClean="0"/>
          </a:p>
          <a:p>
            <a:pPr algn="just">
              <a:buFont typeface="Wingdings" pitchFamily="2" charset="2"/>
              <a:buChar char="Ø"/>
            </a:pPr>
            <a:r>
              <a:rPr lang="en-US" dirty="0" err="1" smtClean="0"/>
              <a:t>povećanje</a:t>
            </a:r>
            <a:r>
              <a:rPr lang="en-US" dirty="0" smtClean="0"/>
              <a:t> </a:t>
            </a:r>
            <a:r>
              <a:rPr lang="en-US" dirty="0" err="1" smtClean="0"/>
              <a:t>pacijentovog</a:t>
            </a:r>
            <a:r>
              <a:rPr lang="en-US" dirty="0" smtClean="0"/>
              <a:t> </a:t>
            </a:r>
            <a:r>
              <a:rPr lang="en-US" dirty="0" err="1" smtClean="0"/>
              <a:t>zadovoljstva</a:t>
            </a:r>
            <a:r>
              <a:rPr lang="en-US" dirty="0" smtClean="0"/>
              <a:t> </a:t>
            </a:r>
            <a:r>
              <a:rPr lang="en-US" dirty="0" err="1" smtClean="0"/>
              <a:t>kao</a:t>
            </a:r>
            <a:r>
              <a:rPr lang="en-US" dirty="0" smtClean="0"/>
              <a:t> </a:t>
            </a:r>
            <a:r>
              <a:rPr lang="en-US" dirty="0" err="1" smtClean="0"/>
              <a:t>dimenzije</a:t>
            </a:r>
            <a:r>
              <a:rPr lang="en-US" dirty="0" smtClean="0"/>
              <a:t> </a:t>
            </a:r>
            <a:r>
              <a:rPr lang="en-US" dirty="0" err="1" smtClean="0"/>
              <a:t>kvaliteta</a:t>
            </a:r>
            <a:r>
              <a:rPr lang="en-US" dirty="0" smtClean="0"/>
              <a:t> </a:t>
            </a:r>
            <a:r>
              <a:rPr lang="en-US" dirty="0" err="1" smtClean="0"/>
              <a:t>i</a:t>
            </a:r>
            <a:r>
              <a:rPr lang="en-US" dirty="0" smtClean="0"/>
              <a:t> </a:t>
            </a:r>
            <a:endParaRPr lang="sr-Latn-BA" dirty="0" smtClean="0"/>
          </a:p>
          <a:p>
            <a:pPr algn="just">
              <a:buFont typeface="Wingdings" pitchFamily="2" charset="2"/>
              <a:buChar char="Ø"/>
            </a:pPr>
            <a:r>
              <a:rPr lang="en-US" dirty="0" err="1" smtClean="0"/>
              <a:t>povećanje</a:t>
            </a:r>
            <a:r>
              <a:rPr lang="en-US" dirty="0" smtClean="0"/>
              <a:t> </a:t>
            </a:r>
            <a:r>
              <a:rPr lang="en-US" dirty="0" err="1" smtClean="0"/>
              <a:t>mogućnosti</a:t>
            </a:r>
            <a:r>
              <a:rPr lang="en-US" dirty="0" smtClean="0"/>
              <a:t> </a:t>
            </a:r>
            <a:r>
              <a:rPr lang="en-US" dirty="0" err="1" smtClean="0"/>
              <a:t>izbora</a:t>
            </a:r>
            <a:r>
              <a:rPr lang="en-US" dirty="0" smtClean="0"/>
              <a:t> </a:t>
            </a:r>
            <a:r>
              <a:rPr lang="en-US" dirty="0" err="1" smtClean="0"/>
              <a:t>za</a:t>
            </a:r>
            <a:r>
              <a:rPr lang="en-US" dirty="0" smtClean="0"/>
              <a:t> </a:t>
            </a:r>
            <a:r>
              <a:rPr lang="en-US" dirty="0" err="1" smtClean="0"/>
              <a:t>korisnike</a:t>
            </a:r>
            <a:r>
              <a:rPr lang="en-US" dirty="0" smtClean="0"/>
              <a:t> </a:t>
            </a:r>
            <a:r>
              <a:rPr lang="en-US" dirty="0" err="1" smtClean="0"/>
              <a:t>i</a:t>
            </a:r>
            <a:r>
              <a:rPr lang="en-US" dirty="0" smtClean="0"/>
              <a:t> </a:t>
            </a:r>
            <a:r>
              <a:rPr lang="en-US" dirty="0" err="1" smtClean="0"/>
              <a:t>davaoce</a:t>
            </a:r>
            <a:r>
              <a:rPr lang="en-US" dirty="0" smtClean="0"/>
              <a:t> </a:t>
            </a:r>
            <a:r>
              <a:rPr lang="en-US" dirty="0" err="1" smtClean="0"/>
              <a:t>usluga</a:t>
            </a:r>
            <a:r>
              <a:rPr lang="en-US" dirty="0" smtClean="0"/>
              <a:t>.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12648" y="1600200"/>
            <a:ext cx="8153400" cy="4876800"/>
          </a:xfrm>
        </p:spPr>
        <p:txBody>
          <a:bodyPr>
            <a:normAutofit fontScale="77500" lnSpcReduction="20000"/>
          </a:bodyPr>
          <a:lstStyle/>
          <a:p>
            <a:pPr algn="just">
              <a:buFont typeface="Wingdings" pitchFamily="2" charset="2"/>
              <a:buChar char="Ø"/>
            </a:pPr>
            <a:r>
              <a:rPr lang="sr-Latn-BA" b="1" dirty="0" smtClean="0"/>
              <a:t>Pokazatelji uspešnosti poslovanja </a:t>
            </a:r>
            <a:r>
              <a:rPr lang="sr-Latn-BA" dirty="0" smtClean="0"/>
              <a:t>bitni su jer pokazuju odnos izvršenih ulaganja i ostvarenih učinaka organizacije.</a:t>
            </a:r>
          </a:p>
          <a:p>
            <a:pPr algn="just">
              <a:buFont typeface="Wingdings" pitchFamily="2" charset="2"/>
              <a:buChar char="Ø"/>
            </a:pPr>
            <a:r>
              <a:rPr lang="sr-Latn-BA" b="1" dirty="0" smtClean="0"/>
              <a:t>Pokazatelji kvaliteta pružanja zdravstvenih usluga </a:t>
            </a:r>
            <a:r>
              <a:rPr lang="sr-Latn-BA" dirty="0" smtClean="0"/>
              <a:t>su mere kojima se procenjuje određeni proces ili ishod zdravstvene zaštite.</a:t>
            </a:r>
          </a:p>
          <a:p>
            <a:pPr algn="just">
              <a:buFont typeface="Wingdings" pitchFamily="2" charset="2"/>
              <a:buChar char="Ø"/>
            </a:pPr>
            <a:r>
              <a:rPr lang="sr-Latn-BA" dirty="0" smtClean="0"/>
              <a:t>U pokazatelje uspešnosti poslovanja uključuju se ukupni troškovi (troškovi nabavke, troškovi održavanja, troškovi izvršenja usluga i drugo), a u pokazatelje kvaliteta se uključuju troškovi kvaliteta koji su sadržani u raznim fazama troškova i nastaju na raznim mestima nastanka troškova (neposredno u toku pružanja usluga, u nabavci lekova i medicinskih sredstava, administraciji, tehničkoj službi, u lekarskoj oridinaciji ili ambulanti, u opercionim salama i slično).</a:t>
            </a:r>
          </a:p>
          <a:p>
            <a:pPr algn="just">
              <a:buFont typeface="Wingdings" pitchFamily="2" charset="2"/>
              <a:buChar char="Ø"/>
            </a:pPr>
            <a:r>
              <a:rPr lang="sr-Latn-BA" dirty="0" smtClean="0"/>
              <a:t>Za razliku od ukupnih troškova koji imaju karakter fiksnih ili varijabilnih troškova, koji su vidljivi u finansijskim kalkulacijama i kontnim planovima zdravstvenih ustanova, troškovi kvaliteta su, po pravilu, prikriveni i nepoznati do trenutka dok organizacija ne uoči potrebu da ih prepozna.</a:t>
            </a:r>
          </a:p>
          <a:p>
            <a:pPr>
              <a:buFont typeface="Wingdings" pitchFamily="2" charset="2"/>
              <a:buChar char="Ø"/>
            </a:pPr>
            <a:endParaRPr lang="sr-Latn-BA" dirty="0" smtClean="0"/>
          </a:p>
          <a:p>
            <a:pPr>
              <a:buNone/>
            </a:pPr>
            <a:endParaRPr lang="sr-Latn-BA" dirty="0" smtClean="0"/>
          </a:p>
          <a:p>
            <a:pPr>
              <a:buFont typeface="Wingdings" pitchFamily="2" charset="2"/>
              <a:buChar char="Ø"/>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77500" lnSpcReduction="20000"/>
          </a:bodyPr>
          <a:lstStyle/>
          <a:p>
            <a:pPr algn="just"/>
            <a:r>
              <a:rPr lang="sr-Latn-BA" dirty="0" smtClean="0"/>
              <a:t>Videli smo da se p</a:t>
            </a:r>
            <a:r>
              <a:rPr lang="en-US" dirty="0" err="1" smtClean="0"/>
              <a:t>odela</a:t>
            </a:r>
            <a:r>
              <a:rPr lang="en-US" dirty="0" smtClean="0"/>
              <a:t> </a:t>
            </a:r>
            <a:r>
              <a:rPr lang="en-US" dirty="0" err="1" smtClean="0"/>
              <a:t>troškova</a:t>
            </a:r>
            <a:r>
              <a:rPr lang="en-US" dirty="0" smtClean="0"/>
              <a:t> </a:t>
            </a:r>
            <a:r>
              <a:rPr lang="en-US" dirty="0" err="1" smtClean="0"/>
              <a:t>može</a:t>
            </a:r>
            <a:r>
              <a:rPr lang="en-US" dirty="0" smtClean="0"/>
              <a:t> </a:t>
            </a:r>
            <a:r>
              <a:rPr lang="en-US" dirty="0" err="1" smtClean="0"/>
              <a:t>vršiti</a:t>
            </a:r>
            <a:r>
              <a:rPr lang="en-US" dirty="0" smtClean="0"/>
              <a:t> </a:t>
            </a:r>
            <a:r>
              <a:rPr lang="en-US" dirty="0" err="1" smtClean="0"/>
              <a:t>na</a:t>
            </a:r>
            <a:r>
              <a:rPr lang="en-US" dirty="0" smtClean="0"/>
              <a:t> </a:t>
            </a:r>
            <a:r>
              <a:rPr lang="en-US" dirty="0" err="1" smtClean="0"/>
              <a:t>više</a:t>
            </a:r>
            <a:r>
              <a:rPr lang="en-US" dirty="0" smtClean="0"/>
              <a:t> </a:t>
            </a:r>
            <a:r>
              <a:rPr lang="en-US" dirty="0" err="1" smtClean="0"/>
              <a:t>načina</a:t>
            </a:r>
            <a:r>
              <a:rPr lang="en-US" dirty="0" smtClean="0"/>
              <a:t> </a:t>
            </a:r>
            <a:r>
              <a:rPr lang="en-US" dirty="0" err="1" smtClean="0"/>
              <a:t>i</a:t>
            </a:r>
            <a:r>
              <a:rPr lang="en-US" dirty="0" smtClean="0"/>
              <a:t> </a:t>
            </a:r>
            <a:r>
              <a:rPr lang="en-US" dirty="0" err="1" smtClean="0"/>
              <a:t>na</a:t>
            </a:r>
            <a:r>
              <a:rPr lang="en-US" dirty="0" smtClean="0"/>
              <a:t> </a:t>
            </a:r>
            <a:r>
              <a:rPr lang="en-US" dirty="0" err="1" smtClean="0"/>
              <a:t>osnovu</a:t>
            </a:r>
            <a:r>
              <a:rPr lang="en-US" dirty="0" smtClean="0"/>
              <a:t> </a:t>
            </a:r>
            <a:r>
              <a:rPr lang="en-US" dirty="0" err="1" smtClean="0"/>
              <a:t>velikog</a:t>
            </a:r>
            <a:r>
              <a:rPr lang="en-US" dirty="0" smtClean="0"/>
              <a:t> </a:t>
            </a:r>
            <a:r>
              <a:rPr lang="en-US" dirty="0" err="1" smtClean="0"/>
              <a:t>broja</a:t>
            </a:r>
            <a:r>
              <a:rPr lang="en-US" dirty="0" smtClean="0"/>
              <a:t> </a:t>
            </a:r>
            <a:r>
              <a:rPr lang="en-US" dirty="0" err="1" smtClean="0"/>
              <a:t>kriterijuma</a:t>
            </a:r>
            <a:r>
              <a:rPr lang="en-US" dirty="0" smtClean="0"/>
              <a:t>. </a:t>
            </a:r>
            <a:endParaRPr lang="sr-Latn-BA" dirty="0" smtClean="0"/>
          </a:p>
          <a:p>
            <a:pPr algn="just"/>
            <a:r>
              <a:rPr lang="en-US" dirty="0" smtClean="0"/>
              <a:t>Model </a:t>
            </a:r>
            <a:r>
              <a:rPr lang="en-US" dirty="0" err="1" smtClean="0"/>
              <a:t>koji</a:t>
            </a:r>
            <a:r>
              <a:rPr lang="en-US" dirty="0" smtClean="0"/>
              <a:t> je</a:t>
            </a:r>
            <a:r>
              <a:rPr lang="sr-Latn-BA" dirty="0" smtClean="0"/>
              <a:t> n</a:t>
            </a:r>
            <a:r>
              <a:rPr lang="en-US" dirty="0" err="1" smtClean="0"/>
              <a:t>ajadekvatniji</a:t>
            </a:r>
            <a:r>
              <a:rPr lang="en-US" dirty="0" smtClean="0"/>
              <a:t> </a:t>
            </a:r>
            <a:r>
              <a:rPr lang="en-US" dirty="0" err="1" smtClean="0"/>
              <a:t>za</a:t>
            </a:r>
            <a:r>
              <a:rPr lang="en-US" dirty="0" smtClean="0"/>
              <a:t> </a:t>
            </a:r>
            <a:r>
              <a:rPr lang="en-US" dirty="0" err="1" smtClean="0"/>
              <a:t>zdravstvene</a:t>
            </a:r>
            <a:r>
              <a:rPr lang="en-US" dirty="0" smtClean="0"/>
              <a:t> </a:t>
            </a:r>
            <a:r>
              <a:rPr lang="en-US" dirty="0" err="1" smtClean="0"/>
              <a:t>ustanove</a:t>
            </a:r>
            <a:r>
              <a:rPr lang="en-US" dirty="0" smtClean="0"/>
              <a:t> u </a:t>
            </a:r>
            <a:r>
              <a:rPr lang="en-US" dirty="0" err="1" smtClean="0"/>
              <a:t>Srbiji</a:t>
            </a:r>
            <a:r>
              <a:rPr lang="en-US" dirty="0" smtClean="0"/>
              <a:t> </a:t>
            </a:r>
            <a:r>
              <a:rPr lang="en-US" dirty="0" err="1" smtClean="0"/>
              <a:t>bazira</a:t>
            </a:r>
            <a:r>
              <a:rPr lang="en-US" dirty="0" smtClean="0"/>
              <a:t> se </a:t>
            </a:r>
            <a:r>
              <a:rPr lang="en-US" dirty="0" err="1" smtClean="0"/>
              <a:t>na</a:t>
            </a:r>
            <a:r>
              <a:rPr lang="en-US" dirty="0" smtClean="0"/>
              <a:t> </a:t>
            </a:r>
            <a:r>
              <a:rPr lang="en-US" dirty="0" err="1" smtClean="0"/>
              <a:t>metodologiji</a:t>
            </a:r>
            <a:r>
              <a:rPr lang="en-US" dirty="0" smtClean="0"/>
              <a:t> </a:t>
            </a:r>
            <a:r>
              <a:rPr lang="en-US" dirty="0" err="1" smtClean="0"/>
              <a:t>izračunavanja</a:t>
            </a:r>
            <a:r>
              <a:rPr lang="en-US" dirty="0" smtClean="0"/>
              <a:t> </a:t>
            </a:r>
            <a:r>
              <a:rPr lang="en-US" dirty="0" err="1" smtClean="0"/>
              <a:t>troškova</a:t>
            </a:r>
            <a:r>
              <a:rPr lang="en-US" dirty="0" smtClean="0"/>
              <a:t> </a:t>
            </a:r>
            <a:r>
              <a:rPr lang="en-US" dirty="0" err="1" smtClean="0"/>
              <a:t>odozgo-nadole</a:t>
            </a:r>
            <a:r>
              <a:rPr lang="en-US" dirty="0" smtClean="0"/>
              <a:t>, </a:t>
            </a:r>
            <a:r>
              <a:rPr lang="en-US" dirty="0" err="1" smtClean="0"/>
              <a:t>takozvana</a:t>
            </a:r>
            <a:r>
              <a:rPr lang="en-US" dirty="0" smtClean="0"/>
              <a:t> Top-Down </a:t>
            </a:r>
            <a:r>
              <a:rPr lang="en-US" dirty="0" err="1" smtClean="0"/>
              <a:t>metoda</a:t>
            </a:r>
            <a:r>
              <a:rPr lang="en-US" dirty="0" smtClean="0"/>
              <a:t>. </a:t>
            </a:r>
            <a:endParaRPr lang="sr-Latn-BA" dirty="0" smtClean="0"/>
          </a:p>
          <a:p>
            <a:pPr algn="just"/>
            <a:r>
              <a:rPr lang="en-US" dirty="0" smtClean="0"/>
              <a:t>Top-Down </a:t>
            </a:r>
            <a:r>
              <a:rPr lang="en-US" dirty="0" err="1" smtClean="0"/>
              <a:t>metoda</a:t>
            </a:r>
            <a:r>
              <a:rPr lang="en-US" dirty="0" smtClean="0"/>
              <a:t> je </a:t>
            </a:r>
            <a:r>
              <a:rPr lang="en-US" dirty="0" err="1" smtClean="0"/>
              <a:t>retrospektivna</a:t>
            </a:r>
            <a:r>
              <a:rPr lang="en-US" dirty="0" smtClean="0"/>
              <a:t> </a:t>
            </a:r>
            <a:r>
              <a:rPr lang="en-US" dirty="0" err="1" smtClean="0"/>
              <a:t>i</a:t>
            </a:r>
            <a:r>
              <a:rPr lang="en-US" dirty="0" smtClean="0"/>
              <a:t> </a:t>
            </a:r>
            <a:r>
              <a:rPr lang="en-US" dirty="0" err="1" smtClean="0"/>
              <a:t>podrazumeva</a:t>
            </a:r>
            <a:r>
              <a:rPr lang="en-US" dirty="0" smtClean="0"/>
              <a:t> </a:t>
            </a:r>
            <a:r>
              <a:rPr lang="en-US" dirty="0" err="1" smtClean="0"/>
              <a:t>korišćenje</a:t>
            </a:r>
            <a:r>
              <a:rPr lang="en-US" dirty="0" smtClean="0"/>
              <a:t> </a:t>
            </a:r>
            <a:r>
              <a:rPr lang="en-US" dirty="0" err="1" smtClean="0"/>
              <a:t>postojećih</a:t>
            </a:r>
            <a:r>
              <a:rPr lang="en-US" dirty="0" smtClean="0"/>
              <a:t> </a:t>
            </a:r>
            <a:r>
              <a:rPr lang="en-US" dirty="0" err="1" smtClean="0"/>
              <a:t>podataka</a:t>
            </a:r>
            <a:r>
              <a:rPr lang="en-US" dirty="0" smtClean="0"/>
              <a:t> </a:t>
            </a:r>
            <a:r>
              <a:rPr lang="en-US" dirty="0" err="1" smtClean="0"/>
              <a:t>iz</a:t>
            </a:r>
            <a:r>
              <a:rPr lang="en-US" dirty="0" smtClean="0"/>
              <a:t> </a:t>
            </a:r>
            <a:r>
              <a:rPr lang="en-US" dirty="0" err="1" smtClean="0"/>
              <a:t>finansijskih</a:t>
            </a:r>
            <a:r>
              <a:rPr lang="en-US" dirty="0" smtClean="0"/>
              <a:t> </a:t>
            </a:r>
            <a:r>
              <a:rPr lang="en-US" dirty="0" err="1" smtClean="0"/>
              <a:t>izveštaja</a:t>
            </a:r>
            <a:r>
              <a:rPr lang="en-US" dirty="0" smtClean="0"/>
              <a:t> </a:t>
            </a:r>
            <a:r>
              <a:rPr lang="en-US" dirty="0" err="1" smtClean="0"/>
              <a:t>zdravstvenih</a:t>
            </a:r>
            <a:r>
              <a:rPr lang="en-US" dirty="0" smtClean="0"/>
              <a:t> </a:t>
            </a:r>
            <a:r>
              <a:rPr lang="en-US" dirty="0" err="1" smtClean="0"/>
              <a:t>ustanova</a:t>
            </a:r>
            <a:r>
              <a:rPr lang="en-US" dirty="0" smtClean="0"/>
              <a:t>. </a:t>
            </a:r>
            <a:r>
              <a:rPr lang="en-US" dirty="0" err="1" smtClean="0"/>
              <a:t>Troškovi</a:t>
            </a:r>
            <a:r>
              <a:rPr lang="en-US" dirty="0" smtClean="0"/>
              <a:t> </a:t>
            </a:r>
            <a:r>
              <a:rPr lang="en-US" dirty="0" err="1" smtClean="0"/>
              <a:t>su</a:t>
            </a:r>
            <a:r>
              <a:rPr lang="en-US" dirty="0" smtClean="0"/>
              <a:t> </a:t>
            </a:r>
            <a:r>
              <a:rPr lang="en-US" dirty="0" err="1" smtClean="0"/>
              <a:t>ili</a:t>
            </a:r>
            <a:r>
              <a:rPr lang="en-US" dirty="0" smtClean="0"/>
              <a:t> </a:t>
            </a:r>
            <a:r>
              <a:rPr lang="en-US" dirty="0" err="1" smtClean="0"/>
              <a:t>direktno</a:t>
            </a:r>
            <a:r>
              <a:rPr lang="en-US" dirty="0" smtClean="0"/>
              <a:t> </a:t>
            </a:r>
            <a:r>
              <a:rPr lang="en-US" dirty="0" err="1" smtClean="0"/>
              <a:t>dodeljeni</a:t>
            </a:r>
            <a:r>
              <a:rPr lang="en-US" dirty="0" smtClean="0"/>
              <a:t> </a:t>
            </a:r>
            <a:r>
              <a:rPr lang="en-US" dirty="0" err="1" smtClean="0"/>
              <a:t>službi</a:t>
            </a:r>
            <a:r>
              <a:rPr lang="en-US" dirty="0" smtClean="0"/>
              <a:t> </a:t>
            </a:r>
            <a:r>
              <a:rPr lang="en-US" dirty="0" err="1" smtClean="0"/>
              <a:t>i</a:t>
            </a:r>
            <a:r>
              <a:rPr lang="en-US" dirty="0" smtClean="0"/>
              <a:t> </a:t>
            </a:r>
            <a:r>
              <a:rPr lang="en-US" dirty="0" err="1" smtClean="0"/>
              <a:t>timu</a:t>
            </a:r>
            <a:r>
              <a:rPr lang="en-US" dirty="0" smtClean="0"/>
              <a:t> </a:t>
            </a:r>
            <a:r>
              <a:rPr lang="en-US" dirty="0" err="1" smtClean="0"/>
              <a:t>izabranog</a:t>
            </a:r>
            <a:r>
              <a:rPr lang="en-US" dirty="0" smtClean="0"/>
              <a:t> </a:t>
            </a:r>
            <a:r>
              <a:rPr lang="en-US" dirty="0" err="1" smtClean="0"/>
              <a:t>lekara</a:t>
            </a:r>
            <a:r>
              <a:rPr lang="en-US" dirty="0" smtClean="0"/>
              <a:t> </a:t>
            </a:r>
            <a:r>
              <a:rPr lang="en-US" dirty="0" err="1" smtClean="0"/>
              <a:t>ili</a:t>
            </a:r>
            <a:r>
              <a:rPr lang="en-US" dirty="0" smtClean="0"/>
              <a:t> </a:t>
            </a:r>
            <a:r>
              <a:rPr lang="en-US" dirty="0" err="1" smtClean="0"/>
              <a:t>proporcionalno</a:t>
            </a:r>
            <a:r>
              <a:rPr lang="en-US" dirty="0" smtClean="0"/>
              <a:t> u </a:t>
            </a:r>
            <a:r>
              <a:rPr lang="en-US" dirty="0" err="1" smtClean="0"/>
              <a:t>zavisnosti</a:t>
            </a:r>
            <a:r>
              <a:rPr lang="en-US" dirty="0" smtClean="0"/>
              <a:t> </a:t>
            </a:r>
            <a:r>
              <a:rPr lang="en-US" dirty="0" err="1" smtClean="0"/>
              <a:t>od</a:t>
            </a:r>
            <a:r>
              <a:rPr lang="en-US" dirty="0" smtClean="0"/>
              <a:t> </a:t>
            </a:r>
            <a:r>
              <a:rPr lang="en-US" dirty="0" err="1" smtClean="0"/>
              <a:t>korišćenja</a:t>
            </a:r>
            <a:r>
              <a:rPr lang="en-US" dirty="0" smtClean="0"/>
              <a:t> </a:t>
            </a:r>
            <a:r>
              <a:rPr lang="en-US" dirty="0" err="1" smtClean="0"/>
              <a:t>resursa</a:t>
            </a:r>
            <a:r>
              <a:rPr lang="en-US" dirty="0" smtClean="0"/>
              <a:t>.</a:t>
            </a:r>
            <a:endParaRPr lang="sr-Latn-BA" dirty="0" smtClean="0"/>
          </a:p>
          <a:p>
            <a:pPr algn="just"/>
            <a:r>
              <a:rPr lang="en-US" dirty="0" err="1" smtClean="0"/>
              <a:t>Prvi</a:t>
            </a:r>
            <a:r>
              <a:rPr lang="en-US" dirty="0" smtClean="0"/>
              <a:t> </a:t>
            </a:r>
            <a:r>
              <a:rPr lang="en-US" dirty="0" err="1" smtClean="0"/>
              <a:t>princip</a:t>
            </a:r>
            <a:r>
              <a:rPr lang="en-US" dirty="0" smtClean="0"/>
              <a:t> </a:t>
            </a:r>
            <a:r>
              <a:rPr lang="en-US" dirty="0" err="1" smtClean="0"/>
              <a:t>na</a:t>
            </a:r>
            <a:r>
              <a:rPr lang="en-US" dirty="0" smtClean="0"/>
              <a:t> </a:t>
            </a:r>
            <a:r>
              <a:rPr lang="en-US" dirty="0" err="1" smtClean="0"/>
              <a:t>kome</a:t>
            </a:r>
            <a:r>
              <a:rPr lang="en-US" dirty="0" smtClean="0"/>
              <a:t> se </a:t>
            </a:r>
            <a:r>
              <a:rPr lang="en-US" dirty="0" err="1" smtClean="0"/>
              <a:t>zasniva</a:t>
            </a:r>
            <a:r>
              <a:rPr lang="en-US" dirty="0" smtClean="0"/>
              <a:t> Top-Down </a:t>
            </a:r>
            <a:r>
              <a:rPr lang="en-US" dirty="0" err="1" smtClean="0"/>
              <a:t>metodologija</a:t>
            </a:r>
            <a:r>
              <a:rPr lang="en-US" dirty="0" smtClean="0"/>
              <a:t> je </a:t>
            </a:r>
            <a:r>
              <a:rPr lang="en-US" dirty="0" err="1" smtClean="0"/>
              <a:t>podela</a:t>
            </a:r>
            <a:r>
              <a:rPr lang="en-US" dirty="0" smtClean="0"/>
              <a:t> </a:t>
            </a:r>
            <a:r>
              <a:rPr lang="en-US" dirty="0" err="1" smtClean="0"/>
              <a:t>troškova</a:t>
            </a:r>
            <a:r>
              <a:rPr lang="en-US" dirty="0" smtClean="0"/>
              <a:t> </a:t>
            </a:r>
            <a:r>
              <a:rPr lang="en-US" dirty="0" err="1" smtClean="0"/>
              <a:t>na</a:t>
            </a:r>
            <a:r>
              <a:rPr lang="en-US" dirty="0" smtClean="0"/>
              <a:t> </a:t>
            </a:r>
            <a:r>
              <a:rPr lang="en-US" dirty="0" err="1" smtClean="0"/>
              <a:t>direktne</a:t>
            </a:r>
            <a:r>
              <a:rPr lang="en-US" dirty="0" smtClean="0"/>
              <a:t> </a:t>
            </a:r>
            <a:r>
              <a:rPr lang="en-US" dirty="0" err="1" smtClean="0"/>
              <a:t>i</a:t>
            </a:r>
            <a:r>
              <a:rPr lang="en-US" dirty="0" smtClean="0"/>
              <a:t> </a:t>
            </a:r>
            <a:r>
              <a:rPr lang="en-US" dirty="0" err="1" smtClean="0"/>
              <a:t>indirektne</a:t>
            </a:r>
            <a:r>
              <a:rPr lang="en-US" dirty="0" smtClean="0"/>
              <a:t> </a:t>
            </a:r>
            <a:r>
              <a:rPr lang="en-US" dirty="0" err="1" smtClean="0"/>
              <a:t>troškove</a:t>
            </a:r>
            <a:r>
              <a:rPr lang="en-US" dirty="0" smtClean="0"/>
              <a:t>.</a:t>
            </a:r>
            <a:r>
              <a:rPr lang="sr-Latn-BA" dirty="0" smtClean="0"/>
              <a:t> </a:t>
            </a:r>
          </a:p>
          <a:p>
            <a:pPr algn="just"/>
            <a:r>
              <a:rPr lang="en-US" dirty="0" err="1" smtClean="0"/>
              <a:t>Drugi</a:t>
            </a:r>
            <a:r>
              <a:rPr lang="en-US" dirty="0" smtClean="0"/>
              <a:t> </a:t>
            </a:r>
            <a:r>
              <a:rPr lang="en-US" dirty="0" err="1" smtClean="0"/>
              <a:t>princip</a:t>
            </a:r>
            <a:r>
              <a:rPr lang="en-US" dirty="0" smtClean="0"/>
              <a:t> </a:t>
            </a:r>
            <a:r>
              <a:rPr lang="en-US" dirty="0" err="1" smtClean="0"/>
              <a:t>podrazumeva</a:t>
            </a:r>
            <a:r>
              <a:rPr lang="en-US" dirty="0" smtClean="0"/>
              <a:t> </a:t>
            </a:r>
            <a:r>
              <a:rPr lang="en-US" dirty="0" err="1" smtClean="0"/>
              <a:t>alokaciju</a:t>
            </a:r>
            <a:r>
              <a:rPr lang="en-US" dirty="0" smtClean="0"/>
              <a:t> </a:t>
            </a:r>
            <a:r>
              <a:rPr lang="en-US" dirty="0" err="1" smtClean="0"/>
              <a:t>indirektnih</a:t>
            </a:r>
            <a:r>
              <a:rPr lang="en-US" dirty="0" smtClean="0"/>
              <a:t> </a:t>
            </a:r>
            <a:r>
              <a:rPr lang="en-US" dirty="0" err="1" smtClean="0"/>
              <a:t>troškova</a:t>
            </a:r>
            <a:r>
              <a:rPr lang="en-US" dirty="0" smtClean="0"/>
              <a:t> </a:t>
            </a:r>
            <a:r>
              <a:rPr lang="en-US" dirty="0" err="1" smtClean="0"/>
              <a:t>zajedničkih</a:t>
            </a:r>
            <a:r>
              <a:rPr lang="en-US" dirty="0" smtClean="0"/>
              <a:t> </a:t>
            </a:r>
            <a:r>
              <a:rPr lang="en-US" dirty="0" err="1" smtClean="0"/>
              <a:t>medicinskih</a:t>
            </a:r>
            <a:r>
              <a:rPr lang="en-US" dirty="0" smtClean="0"/>
              <a:t> </a:t>
            </a:r>
            <a:r>
              <a:rPr lang="en-US" dirty="0" err="1" smtClean="0"/>
              <a:t>i</a:t>
            </a:r>
            <a:r>
              <a:rPr lang="en-US" dirty="0" smtClean="0"/>
              <a:t> </a:t>
            </a:r>
            <a:r>
              <a:rPr lang="en-US" dirty="0" err="1" smtClean="0"/>
              <a:t>nemedicinskih</a:t>
            </a:r>
            <a:r>
              <a:rPr lang="en-US" dirty="0" smtClean="0"/>
              <a:t> </a:t>
            </a:r>
            <a:r>
              <a:rPr lang="en-US" dirty="0" err="1" smtClean="0"/>
              <a:t>službi</a:t>
            </a:r>
            <a:r>
              <a:rPr lang="en-US" dirty="0" smtClean="0"/>
              <a:t> ka </a:t>
            </a:r>
            <a:r>
              <a:rPr lang="en-US" dirty="0" err="1" smtClean="0"/>
              <a:t>troškovnom</a:t>
            </a:r>
            <a:r>
              <a:rPr lang="en-US" dirty="0" smtClean="0"/>
              <a:t> </a:t>
            </a:r>
            <a:r>
              <a:rPr lang="en-US" dirty="0" err="1" smtClean="0"/>
              <a:t>centru</a:t>
            </a:r>
            <a:r>
              <a:rPr lang="en-US" dirty="0" smtClean="0"/>
              <a:t>. Na </a:t>
            </a:r>
            <a:r>
              <a:rPr lang="en-US" dirty="0" err="1" smtClean="0"/>
              <a:t>ovaj</a:t>
            </a:r>
            <a:r>
              <a:rPr lang="en-US" dirty="0" smtClean="0"/>
              <a:t> </a:t>
            </a:r>
            <a:r>
              <a:rPr lang="en-US" dirty="0" err="1" smtClean="0"/>
              <a:t>način</a:t>
            </a:r>
            <a:r>
              <a:rPr lang="en-US" dirty="0" smtClean="0"/>
              <a:t> </a:t>
            </a:r>
            <a:r>
              <a:rPr lang="en-US" dirty="0" err="1" smtClean="0"/>
              <a:t>pridružuju</a:t>
            </a:r>
            <a:r>
              <a:rPr lang="en-US" dirty="0" smtClean="0"/>
              <a:t> se </a:t>
            </a:r>
            <a:r>
              <a:rPr lang="en-US" dirty="0" err="1" smtClean="0"/>
              <a:t>ukupni</a:t>
            </a:r>
            <a:r>
              <a:rPr lang="en-US" dirty="0" smtClean="0"/>
              <a:t> </a:t>
            </a:r>
            <a:r>
              <a:rPr lang="en-US" dirty="0" err="1" smtClean="0"/>
              <a:t>troškovi</a:t>
            </a:r>
            <a:r>
              <a:rPr lang="en-US" dirty="0" smtClean="0"/>
              <a:t> </a:t>
            </a:r>
            <a:r>
              <a:rPr lang="en-US" dirty="0" err="1" smtClean="0"/>
              <a:t>svakom</a:t>
            </a:r>
            <a:r>
              <a:rPr lang="en-US" dirty="0" smtClean="0"/>
              <a:t> </a:t>
            </a:r>
            <a:r>
              <a:rPr lang="en-US" dirty="0" err="1" smtClean="0"/>
              <a:t>od</a:t>
            </a:r>
            <a:r>
              <a:rPr lang="en-US" dirty="0" smtClean="0"/>
              <a:t> </a:t>
            </a:r>
            <a:r>
              <a:rPr lang="en-US" dirty="0" err="1" smtClean="0"/>
              <a:t>troškovnih</a:t>
            </a:r>
            <a:r>
              <a:rPr lang="en-US" dirty="0" smtClean="0"/>
              <a:t> </a:t>
            </a:r>
            <a:r>
              <a:rPr lang="en-US" dirty="0" err="1" smtClean="0"/>
              <a:t>centara</a:t>
            </a:r>
            <a:r>
              <a:rPr lang="en-US" dirty="0" smtClean="0"/>
              <a:t>. </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6685</TotalTime>
  <Words>732</Words>
  <Application>Microsoft Office PowerPoint</Application>
  <PresentationFormat>On-screen Show (4:3)</PresentationFormat>
  <Paragraphs>46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Median</vt:lpstr>
      <vt:lpstr>analiza TROŠKOVA</vt:lpstr>
      <vt:lpstr>ODNOSI IZMEĐU TROŠKOVA</vt:lpstr>
      <vt:lpstr>Slide 3</vt:lpstr>
      <vt:lpstr>Slide 4</vt:lpstr>
      <vt:lpstr>Slide 5</vt:lpstr>
      <vt:lpstr>Slide 6</vt:lpstr>
      <vt:lpstr>UPRAVLJANJE TROŠKOVIMA NA PRIMERIMA ZDRAVSTVENIH USTANOVA</vt:lpstr>
      <vt:lpstr>Slide 8</vt:lpstr>
      <vt:lpstr>Slide 9</vt:lpstr>
      <vt:lpstr>k</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ULOGA BANAKA I TRŽIŠTA KAPITALA U FINANSIRANJU PROJEKATA JAVNO-PRIVATNOG PARTNERSTVA</dc:title>
  <dc:creator>Ekonomski fakultet</dc:creator>
  <cp:lastModifiedBy>toshiba</cp:lastModifiedBy>
  <cp:revision>227</cp:revision>
  <dcterms:created xsi:type="dcterms:W3CDTF">2014-04-01T08:09:23Z</dcterms:created>
  <dcterms:modified xsi:type="dcterms:W3CDTF">2019-04-26T06:41:04Z</dcterms:modified>
</cp:coreProperties>
</file>